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  <p:sldMasterId id="2147483679" r:id="rId2"/>
  </p:sldMasterIdLst>
  <p:sldIdLst>
    <p:sldId id="256" r:id="rId3"/>
    <p:sldId id="258" r:id="rId4"/>
    <p:sldId id="259" r:id="rId5"/>
    <p:sldId id="357" r:id="rId6"/>
    <p:sldId id="268" r:id="rId7"/>
    <p:sldId id="267" r:id="rId8"/>
    <p:sldId id="260" r:id="rId9"/>
    <p:sldId id="355" r:id="rId10"/>
    <p:sldId id="265" r:id="rId11"/>
    <p:sldId id="356" r:id="rId12"/>
    <p:sldId id="269" r:id="rId13"/>
    <p:sldId id="354" r:id="rId14"/>
    <p:sldId id="280" r:id="rId15"/>
    <p:sldId id="272" r:id="rId16"/>
    <p:sldId id="282" r:id="rId17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2838BEF-8BB2-4498-84A7-C5851F593DF1}" styleName="中度样式 4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5A111915-BE36-4E01-A7E5-04B1672EAD32}" styleName="浅色样式 2 - 强调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57"/>
    <p:restoredTop sz="93699"/>
  </p:normalViewPr>
  <p:slideViewPr>
    <p:cSldViewPr snapToGrid="0" snapToObjects="1">
      <p:cViewPr varScale="1">
        <p:scale>
          <a:sx n="107" d="100"/>
          <a:sy n="107" d="100"/>
        </p:scale>
        <p:origin x="74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</a:schemeClr>
              </a:gs>
              <a:gs pos="0">
                <a:schemeClr val="accent3">
                  <a:lumMod val="75000"/>
                </a:schemeClr>
              </a:gs>
              <a:gs pos="72000">
                <a:schemeClr val="accent2">
                  <a:lumMod val="7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2915213" y="2128074"/>
            <a:ext cx="8084654" cy="1041761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5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grpSp>
        <p:nvGrpSpPr>
          <p:cNvPr id="9" name="组 8"/>
          <p:cNvGrpSpPr/>
          <p:nvPr userDrawn="1"/>
        </p:nvGrpSpPr>
        <p:grpSpPr>
          <a:xfrm rot="18636342">
            <a:off x="-4842314" y="-4768554"/>
            <a:ext cx="9526783" cy="8018066"/>
            <a:chOff x="-1833690" y="-2141397"/>
            <a:chExt cx="9526783" cy="9526783"/>
          </a:xfrm>
        </p:grpSpPr>
        <p:sp>
          <p:nvSpPr>
            <p:cNvPr id="7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8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0" name="文本占位符 6"/>
          <p:cNvSpPr>
            <a:spLocks noGrp="1"/>
          </p:cNvSpPr>
          <p:nvPr>
            <p:ph type="body" sz="quarter" idx="14"/>
          </p:nvPr>
        </p:nvSpPr>
        <p:spPr>
          <a:xfrm>
            <a:off x="2915213" y="3169834"/>
            <a:ext cx="8084654" cy="588643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24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grpSp>
        <p:nvGrpSpPr>
          <p:cNvPr id="11" name="组 10"/>
          <p:cNvGrpSpPr/>
          <p:nvPr userDrawn="1"/>
        </p:nvGrpSpPr>
        <p:grpSpPr>
          <a:xfrm rot="18636342">
            <a:off x="7423535" y="5313870"/>
            <a:ext cx="9526783" cy="8018066"/>
            <a:chOff x="-1833690" y="-2141397"/>
            <a:chExt cx="9526783" cy="9526783"/>
          </a:xfrm>
        </p:grpSpPr>
        <p:sp>
          <p:nvSpPr>
            <p:cNvPr id="12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3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4" name="文本占位符 6"/>
          <p:cNvSpPr>
            <a:spLocks noGrp="1"/>
          </p:cNvSpPr>
          <p:nvPr>
            <p:ph type="body" sz="quarter" idx="15"/>
          </p:nvPr>
        </p:nvSpPr>
        <p:spPr>
          <a:xfrm>
            <a:off x="2915213" y="4033466"/>
            <a:ext cx="8084654" cy="588643"/>
          </a:xfrm>
          <a:prstGeom prst="rect">
            <a:avLst/>
          </a:prstGeom>
        </p:spPr>
        <p:txBody>
          <a:bodyPr anchor="t"/>
          <a:lstStyle>
            <a:lvl1pPr marL="285750" indent="-285750" algn="l">
              <a:lnSpc>
                <a:spcPct val="100000"/>
              </a:lnSpc>
              <a:buFont typeface="Arial" charset="0"/>
              <a:buChar char="•"/>
              <a:defRPr sz="14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79821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5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5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89993421-494B-4FDF-9019-2C6C1B77F1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5227" y="6148837"/>
            <a:ext cx="604603" cy="60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3001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6" name="组 5"/>
          <p:cNvGrpSpPr/>
          <p:nvPr userDrawn="1"/>
        </p:nvGrpSpPr>
        <p:grpSpPr>
          <a:xfrm rot="17100000" flipH="1">
            <a:off x="1415669" y="-1088262"/>
            <a:ext cx="12969854" cy="15178844"/>
            <a:chOff x="-3533241" y="-1493421"/>
            <a:chExt cx="10611835" cy="9526783"/>
          </a:xfrm>
        </p:grpSpPr>
        <p:sp>
          <p:nvSpPr>
            <p:cNvPr id="3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0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B34F55A-15B4-4300-A6B9-3D1DB4A0C5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5227" y="6148837"/>
            <a:ext cx="604603" cy="60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8339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6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5B373B2-C007-49E7-B07E-DD4FDA9B725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5227" y="6148837"/>
            <a:ext cx="604603" cy="60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8700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5437CBF5-AF5A-431D-8DCC-B9D741FA074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5227" y="6148837"/>
            <a:ext cx="604603" cy="60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165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9" name="组 8"/>
          <p:cNvGrpSpPr/>
          <p:nvPr userDrawn="1"/>
        </p:nvGrpSpPr>
        <p:grpSpPr>
          <a:xfrm rot="17100000" flipH="1">
            <a:off x="-1996604" y="-2649433"/>
            <a:ext cx="12969854" cy="15178844"/>
            <a:chOff x="-3533241" y="-1493421"/>
            <a:chExt cx="10611835" cy="9526783"/>
          </a:xfrm>
        </p:grpSpPr>
        <p:sp>
          <p:nvSpPr>
            <p:cNvPr id="10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1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0D5B4756-A6D8-4270-9BB6-E72E132E51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61" y="6148837"/>
            <a:ext cx="604603" cy="60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7799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4653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  <a:alpha val="80000"/>
                </a:schemeClr>
              </a:gs>
              <a:gs pos="0">
                <a:schemeClr val="accent3">
                  <a:lumMod val="75000"/>
                  <a:alpha val="80000"/>
                </a:schemeClr>
              </a:gs>
              <a:gs pos="72000">
                <a:schemeClr val="accent2">
                  <a:lumMod val="75000"/>
                  <a:alpha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81CB34A-05D0-4B64-BEA3-14D501CE81C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609" y="6148837"/>
            <a:ext cx="604603" cy="60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497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6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9811355-BA57-4D29-994D-79B4D3E7E7C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5227" y="6148837"/>
            <a:ext cx="604603" cy="60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4841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7"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9D33D76-D609-4A39-88CC-1959F82DE0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5227" y="6148837"/>
            <a:ext cx="604603" cy="60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79056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8"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0BD5DEB-4360-4C7A-A72B-13AC7EB8534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5227" y="6148837"/>
            <a:ext cx="604603" cy="60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15493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FDCEC9EE-E4B9-4783-8261-12DE53E8D48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5227" y="6148837"/>
            <a:ext cx="604603" cy="60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930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三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082848" y="16937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015489" y="16937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082848" y="3093408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015489" y="3093408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086211" y="449301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018852" y="449301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7048464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A70C0733-2C4A-4691-B11F-5668E10337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5227" y="6148837"/>
            <a:ext cx="604603" cy="60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31782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1"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59FFF8F-414B-4053-80EE-56D74DB4F23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5227" y="6148837"/>
            <a:ext cx="604603" cy="60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7149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A4B5DCED-1B32-4B3D-A47F-BE876C26CA6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5227" y="6148837"/>
            <a:ext cx="604603" cy="60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6838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089875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背景图片素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</p:spTree>
    <p:extLst>
      <p:ext uri="{BB962C8B-B14F-4D97-AF65-F5344CB8AC3E}">
        <p14:creationId xmlns:p14="http://schemas.microsoft.com/office/powerpoint/2010/main" val="105175712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fficePL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9766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四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53768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53768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58045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58045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3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3362" y="362322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4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46003" y="362322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3362" y="466599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46003" y="466599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19506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五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2031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2031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1121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1121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302105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302105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930013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930013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3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83896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4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83896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53B9C9F5-A8BB-4A3B-BA64-F5DA7671658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5227" y="6148837"/>
            <a:ext cx="604603" cy="60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112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六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7793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7793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168835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168835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259731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259731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50626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50626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4179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4179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5" name="文本占位符 6"/>
          <p:cNvSpPr>
            <a:spLocks noGrp="1"/>
          </p:cNvSpPr>
          <p:nvPr>
            <p:ph type="body" sz="quarter" idx="25" hasCustomPrompt="1"/>
          </p:nvPr>
        </p:nvSpPr>
        <p:spPr>
          <a:xfrm>
            <a:off x="7219023" y="53269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6" name="文本占位符 6"/>
          <p:cNvSpPr>
            <a:spLocks noGrp="1"/>
          </p:cNvSpPr>
          <p:nvPr>
            <p:ph type="body" sz="quarter" idx="26"/>
          </p:nvPr>
        </p:nvSpPr>
        <p:spPr>
          <a:xfrm>
            <a:off x="8151664" y="53269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3B555BE1-8622-49BA-AE13-9D8BD9DFB14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5227" y="6148837"/>
            <a:ext cx="604603" cy="60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412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29901BF0-DBCD-4502-A6E7-4E8EB191B0B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5227" y="6148837"/>
            <a:ext cx="604603" cy="60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412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F078A543-F4A5-47B3-B831-73E334D65DB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5227" y="6148837"/>
            <a:ext cx="604603" cy="60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150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F28F9788-3660-4A0D-8B25-1F9F590F8A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5227" y="6148837"/>
            <a:ext cx="604603" cy="60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6862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34919C33-CCCF-4E0F-94EC-5C9CFFB214C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5227" y="6148837"/>
            <a:ext cx="604603" cy="60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017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3468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93" r:id="rId3"/>
    <p:sldLayoutId id="2147483694" r:id="rId4"/>
    <p:sldLayoutId id="2147483695" r:id="rId5"/>
    <p:sldLayoutId id="2147483696" r:id="rId6"/>
    <p:sldLayoutId id="2147483688" r:id="rId7"/>
    <p:sldLayoutId id="2147483697" r:id="rId8"/>
    <p:sldLayoutId id="2147483700" r:id="rId9"/>
    <p:sldLayoutId id="2147483701" r:id="rId10"/>
    <p:sldLayoutId id="2147483689" r:id="rId11"/>
    <p:sldLayoutId id="2147483687" r:id="rId12"/>
    <p:sldLayoutId id="2147483698" r:id="rId13"/>
    <p:sldLayoutId id="2147483699" r:id="rId14"/>
    <p:sldLayoutId id="2147483686" r:id="rId15"/>
    <p:sldLayoutId id="2147483690" r:id="rId16"/>
    <p:sldLayoutId id="2147483691" r:id="rId17"/>
    <p:sldLayoutId id="2147483692" r:id="rId18"/>
    <p:sldLayoutId id="2147483702" r:id="rId19"/>
    <p:sldLayoutId id="2147483703" r:id="rId20"/>
    <p:sldLayoutId id="2147483704" r:id="rId21"/>
    <p:sldLayoutId id="2147483685" r:id="rId2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55924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2" r:id="rId2"/>
    <p:sldLayoutId id="214748368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5065686" y="677191"/>
            <a:ext cx="6110314" cy="3236361"/>
          </a:xfrm>
        </p:spPr>
        <p:txBody>
          <a:bodyPr/>
          <a:lstStyle/>
          <a:p>
            <a:r>
              <a:rPr kumimoji="1" lang="zh-CN" altLang="en-US" sz="8000" dirty="0"/>
              <a:t>连接自然</a:t>
            </a:r>
          </a:p>
          <a:p>
            <a:r>
              <a:rPr kumimoji="1" lang="zh-CN" altLang="en-US" sz="8000" dirty="0"/>
              <a:t>智惠农业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>
          <a:xfrm>
            <a:off x="6600521" y="3429000"/>
            <a:ext cx="8084654" cy="588643"/>
          </a:xfrm>
        </p:spPr>
        <p:txBody>
          <a:bodyPr/>
          <a:lstStyle/>
          <a:p>
            <a:r>
              <a:rPr kumimoji="1" lang="en-US" altLang="zh-CN" dirty="0"/>
              <a:t>——</a:t>
            </a:r>
            <a:r>
              <a:rPr kumimoji="1" lang="zh-CN" altLang="en-US" dirty="0"/>
              <a:t>物联网与办公自动化解决方案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>
          <a:xfrm>
            <a:off x="2053673" y="4726479"/>
            <a:ext cx="8084654" cy="1386027"/>
          </a:xfrm>
        </p:spPr>
        <p:txBody>
          <a:bodyPr/>
          <a:lstStyle/>
          <a:p>
            <a:r>
              <a:rPr kumimoji="1" lang="zh-CN" altLang="en-US" sz="2400" dirty="0"/>
              <a:t>第</a:t>
            </a:r>
            <a:r>
              <a:rPr kumimoji="1" lang="en-US" altLang="zh-CN" sz="2400" dirty="0"/>
              <a:t>3</a:t>
            </a:r>
            <a:r>
              <a:rPr kumimoji="1" lang="zh-CN" altLang="en-US" sz="2400" dirty="0"/>
              <a:t>组：爸爸说的都队</a:t>
            </a:r>
            <a:endParaRPr kumimoji="1" lang="en-US" altLang="zh-CN" sz="2400" dirty="0"/>
          </a:p>
          <a:p>
            <a:r>
              <a:rPr kumimoji="1" lang="zh-CN" altLang="en-US" sz="2400" dirty="0"/>
              <a:t>组员：谭璐、李宏仓、李桑郁</a:t>
            </a:r>
          </a:p>
        </p:txBody>
      </p:sp>
    </p:spTree>
    <p:extLst>
      <p:ext uri="{BB962C8B-B14F-4D97-AF65-F5344CB8AC3E}">
        <p14:creationId xmlns:p14="http://schemas.microsoft.com/office/powerpoint/2010/main" val="637760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1D0F5E5-4374-4D46-8ADF-7D56CD88DC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699504" y="1564662"/>
            <a:ext cx="5302783" cy="721395"/>
          </a:xfrm>
        </p:spPr>
        <p:txBody>
          <a:bodyPr/>
          <a:lstStyle/>
          <a:p>
            <a:r>
              <a:rPr lang="zh-CN" altLang="en-US" sz="3200" dirty="0"/>
              <a:t>便宜，实惠，简单。</a:t>
            </a:r>
            <a:endParaRPr lang="en-US" altLang="zh-CN" sz="3200" dirty="0"/>
          </a:p>
          <a:p>
            <a:r>
              <a:rPr lang="zh-CN" altLang="en-US" sz="3200" dirty="0"/>
              <a:t>确实对农业发展有所帮助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83C2807-4166-43E9-B89A-9F9227602F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147" y="449170"/>
            <a:ext cx="2304762" cy="295238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1EF9DFE2-2835-4ADA-B20D-FF3F6C5C22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6952" y="295667"/>
            <a:ext cx="2438095" cy="313333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1A4E07D6-2CC5-4BE4-8F12-B8DE5AE822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9333" y="3126566"/>
            <a:ext cx="2342857" cy="314285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85D77541-DA39-436B-A064-A45099E735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86209" y="3275497"/>
            <a:ext cx="2352381" cy="3133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2492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怎么做的？</a:t>
            </a:r>
          </a:p>
        </p:txBody>
      </p:sp>
      <p:pic>
        <p:nvPicPr>
          <p:cNvPr id="4" name="图片 3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600" y="6250656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525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DC78903A-DDC2-4DCE-B3A5-A32555A923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46703" y="2015983"/>
            <a:ext cx="4491603" cy="1529527"/>
          </a:xfrm>
        </p:spPr>
        <p:txBody>
          <a:bodyPr/>
          <a:lstStyle/>
          <a:p>
            <a:r>
              <a:rPr lang="en-US" altLang="zh-CN" dirty="0"/>
              <a:t>Excel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AF45F6C-94AE-4F05-A7DD-F3CDD73B077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dirty="0"/>
              <a:t>VSTO</a:t>
            </a:r>
            <a:r>
              <a:rPr lang="zh-CN" altLang="en-US" dirty="0"/>
              <a:t>插件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F2AC497-F7FF-485F-9AF8-0D8A0C72937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74B9E14-85E5-4398-81D2-258BE2D1B8E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916876" y="1682692"/>
            <a:ext cx="4176511" cy="634634"/>
          </a:xfrm>
        </p:spPr>
        <p:txBody>
          <a:bodyPr/>
          <a:lstStyle/>
          <a:p>
            <a:r>
              <a:rPr lang="zh-CN" altLang="en-US" sz="2000" dirty="0"/>
              <a:t>使用</a:t>
            </a:r>
            <a:r>
              <a:rPr lang="en-US" altLang="zh-CN" sz="2000" dirty="0"/>
              <a:t>ESP8266</a:t>
            </a:r>
          </a:p>
          <a:p>
            <a:r>
              <a:rPr lang="zh-CN" altLang="en-US" sz="2000" dirty="0"/>
              <a:t>可断网收集数据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79585E94-1625-4E43-9D17-3D3B99C4312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altLang="zh-CN" dirty="0"/>
              <a:t>02</a:t>
            </a:r>
            <a:endParaRPr lang="zh-CN" altLang="en-US" dirty="0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7609247C-DBE9-46C1-990C-814E6FF46AE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916876" y="2916628"/>
            <a:ext cx="3253563" cy="976296"/>
          </a:xfrm>
        </p:spPr>
        <p:txBody>
          <a:bodyPr/>
          <a:lstStyle/>
          <a:p>
            <a:r>
              <a:rPr lang="zh-CN" altLang="en-US" sz="2000" dirty="0"/>
              <a:t>简单易用</a:t>
            </a:r>
            <a:endParaRPr lang="en-US" altLang="zh-CN" sz="2000" dirty="0"/>
          </a:p>
          <a:p>
            <a:r>
              <a:rPr lang="zh-CN" altLang="en-US" sz="2000" dirty="0"/>
              <a:t>快速搭建工厂原型</a:t>
            </a:r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8B382E6B-A525-4EE2-84FA-DE5F5DE41EE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altLang="zh-CN" dirty="0"/>
              <a:t>03</a:t>
            </a:r>
            <a:endParaRPr lang="zh-CN" altLang="en-US" dirty="0"/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8D860382-DF07-4DF8-BA74-E73B813D9FF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015488" y="4365865"/>
            <a:ext cx="3253563" cy="888937"/>
          </a:xfrm>
        </p:spPr>
        <p:txBody>
          <a:bodyPr/>
          <a:lstStyle/>
          <a:p>
            <a:r>
              <a:rPr lang="zh-CN" altLang="en-US" sz="1800" dirty="0"/>
              <a:t>快速展示数据，在联网时可上传数据到服务器进行植物生长状况分析</a:t>
            </a:r>
          </a:p>
        </p:txBody>
      </p:sp>
    </p:spTree>
    <p:extLst>
      <p:ext uri="{BB962C8B-B14F-4D97-AF65-F5344CB8AC3E}">
        <p14:creationId xmlns:p14="http://schemas.microsoft.com/office/powerpoint/2010/main" val="12359351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/>
              <a:t>服务器部分</a:t>
            </a:r>
          </a:p>
        </p:txBody>
      </p:sp>
      <p:sp>
        <p:nvSpPr>
          <p:cNvPr id="3" name="文本框 8"/>
          <p:cNvSpPr txBox="1"/>
          <p:nvPr/>
        </p:nvSpPr>
        <p:spPr>
          <a:xfrm>
            <a:off x="935001" y="2202319"/>
            <a:ext cx="9125860" cy="4333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30000"/>
              </a:lnSpc>
            </a:pPr>
            <a:r>
              <a:rPr lang="zh-CN" altLang="en-US" sz="2000" dirty="0">
                <a:solidFill>
                  <a:srgbClr val="000000"/>
                </a:solidFill>
                <a:latin typeface="+mn-ea"/>
              </a:rPr>
              <a:t>服务器资源使用情况：</a:t>
            </a:r>
            <a:endParaRPr lang="en-US" altLang="zh-CN" sz="2000" dirty="0">
              <a:solidFill>
                <a:srgbClr val="000000"/>
              </a:solidFill>
              <a:latin typeface="+mn-ea"/>
            </a:endParaRPr>
          </a:p>
          <a:p>
            <a:pPr lvl="0">
              <a:lnSpc>
                <a:spcPct val="130000"/>
              </a:lnSpc>
            </a:pP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一个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VPC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网络，一个公网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IP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地址，一台普通虚拟机，一台深度学习主机。</a:t>
            </a:r>
            <a:endParaRPr lang="en-US" altLang="zh-CN" sz="1200" dirty="0">
              <a:solidFill>
                <a:srgbClr val="000000"/>
              </a:solidFill>
              <a:latin typeface="+mn-ea"/>
            </a:endParaRPr>
          </a:p>
          <a:p>
            <a:pPr lvl="0">
              <a:lnSpc>
                <a:spcPct val="130000"/>
              </a:lnSpc>
            </a:pP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公网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IP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绑定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VPC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网络，通过端口转发到两台主机以进行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SSH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连接和网页访问。</a:t>
            </a:r>
            <a:endParaRPr lang="en-US" altLang="zh-CN" sz="1200" dirty="0">
              <a:solidFill>
                <a:srgbClr val="000000"/>
              </a:solidFill>
              <a:latin typeface="+mn-ea"/>
            </a:endParaRPr>
          </a:p>
          <a:p>
            <a:pPr lvl="0">
              <a:lnSpc>
                <a:spcPct val="130000"/>
              </a:lnSpc>
            </a:pPr>
            <a:endParaRPr lang="en-US" altLang="zh-CN" sz="1200" dirty="0">
              <a:solidFill>
                <a:srgbClr val="000000"/>
              </a:solidFill>
              <a:latin typeface="+mn-ea"/>
            </a:endParaRPr>
          </a:p>
          <a:p>
            <a:pPr lvl="0">
              <a:lnSpc>
                <a:spcPct val="130000"/>
              </a:lnSpc>
            </a:pPr>
            <a:r>
              <a:rPr lang="zh-CN" altLang="en-US" sz="2000" dirty="0">
                <a:solidFill>
                  <a:srgbClr val="000000"/>
                </a:solidFill>
                <a:latin typeface="+mn-ea"/>
              </a:rPr>
              <a:t>普通虚拟机的功能：</a:t>
            </a:r>
            <a:endParaRPr lang="en-US" altLang="zh-CN" sz="2000" dirty="0">
              <a:solidFill>
                <a:srgbClr val="000000"/>
              </a:solidFill>
              <a:latin typeface="+mn-ea"/>
            </a:endParaRPr>
          </a:p>
          <a:p>
            <a:pPr lvl="0">
              <a:lnSpc>
                <a:spcPct val="130000"/>
              </a:lnSpc>
            </a:pP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普通虚拟机上使用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Django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框架建站，与微信公众号连接，并提供了网页后台管理功能。即移动端和电脑端均可接触到数据信息。</a:t>
            </a:r>
            <a:endParaRPr lang="en-US" altLang="zh-CN" sz="1200" dirty="0">
              <a:solidFill>
                <a:srgbClr val="000000"/>
              </a:solidFill>
              <a:latin typeface="+mn-ea"/>
            </a:endParaRPr>
          </a:p>
          <a:p>
            <a:pPr lvl="0">
              <a:lnSpc>
                <a:spcPct val="130000"/>
              </a:lnSpc>
            </a:pPr>
            <a:endParaRPr lang="en-US" altLang="zh-CN" sz="1200" dirty="0">
              <a:solidFill>
                <a:srgbClr val="000000"/>
              </a:solidFill>
              <a:latin typeface="+mn-ea"/>
            </a:endParaRPr>
          </a:p>
          <a:p>
            <a:pPr lvl="0">
              <a:lnSpc>
                <a:spcPct val="130000"/>
              </a:lnSpc>
            </a:pPr>
            <a:endParaRPr lang="en-US" altLang="zh-CN" sz="1200" dirty="0">
              <a:solidFill>
                <a:srgbClr val="000000"/>
              </a:solidFill>
              <a:latin typeface="+mn-ea"/>
            </a:endParaRPr>
          </a:p>
          <a:p>
            <a:pPr lvl="0">
              <a:lnSpc>
                <a:spcPct val="130000"/>
              </a:lnSpc>
            </a:pPr>
            <a:r>
              <a:rPr lang="zh-CN" altLang="en-US" sz="2000" dirty="0">
                <a:solidFill>
                  <a:srgbClr val="000000"/>
                </a:solidFill>
                <a:latin typeface="+mn-ea"/>
              </a:rPr>
              <a:t>深度学习主机的功能：</a:t>
            </a:r>
            <a:endParaRPr lang="en-US" altLang="zh-CN" sz="2000" dirty="0">
              <a:solidFill>
                <a:srgbClr val="000000"/>
              </a:solidFill>
              <a:latin typeface="+mn-ea"/>
            </a:endParaRPr>
          </a:p>
          <a:p>
            <a:pPr lvl="0">
              <a:lnSpc>
                <a:spcPct val="130000"/>
              </a:lnSpc>
            </a:pP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深度学习主机通过我们自己通过经验提供的包含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120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条记录的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csv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文件训练了一个包含两个隐藏层，每个隐藏层有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10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个节点的神经网络。</a:t>
            </a:r>
            <a:endParaRPr lang="en-US" altLang="zh-CN" sz="1200" dirty="0">
              <a:solidFill>
                <a:srgbClr val="000000"/>
              </a:solidFill>
              <a:latin typeface="+mn-ea"/>
            </a:endParaRPr>
          </a:p>
          <a:p>
            <a:pPr lvl="0">
              <a:lnSpc>
                <a:spcPct val="130000"/>
              </a:lnSpc>
            </a:pP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同时，为了普通虚拟机能够利用深度学习主机的训练好的模型，我们在深度学习主机上使用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flask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建站，实现两者的连接。</a:t>
            </a:r>
            <a:endParaRPr lang="en-US" altLang="zh-CN" sz="1200" dirty="0">
              <a:solidFill>
                <a:srgbClr val="000000"/>
              </a:solidFill>
              <a:latin typeface="+mn-ea"/>
            </a:endParaRPr>
          </a:p>
          <a:p>
            <a:pPr lvl="0">
              <a:lnSpc>
                <a:spcPct val="130000"/>
              </a:lnSpc>
            </a:pPr>
            <a:endParaRPr lang="en-US" altLang="zh-CN" sz="1200" dirty="0">
              <a:solidFill>
                <a:srgbClr val="000000"/>
              </a:solidFill>
              <a:latin typeface="+mn-ea"/>
            </a:endParaRPr>
          </a:p>
          <a:p>
            <a:pPr lvl="0">
              <a:lnSpc>
                <a:spcPct val="130000"/>
              </a:lnSpc>
            </a:pPr>
            <a:r>
              <a:rPr lang="zh-CN" altLang="en-US" sz="2000" dirty="0">
                <a:solidFill>
                  <a:srgbClr val="000000"/>
                </a:solidFill>
                <a:latin typeface="+mn-ea"/>
              </a:rPr>
              <a:t>效果总结：</a:t>
            </a:r>
            <a:endParaRPr lang="en-US" altLang="zh-CN" sz="2000" dirty="0">
              <a:solidFill>
                <a:srgbClr val="000000"/>
              </a:solidFill>
              <a:latin typeface="+mn-ea"/>
            </a:endParaRPr>
          </a:p>
          <a:p>
            <a:pPr lvl="0">
              <a:lnSpc>
                <a:spcPct val="130000"/>
              </a:lnSpc>
            </a:pP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实现效果： 用户通过微信公众号，查询指定区域的数据，普通主机返回给用户区域数据，并把区域数据给到深度学习主机给出判断结果，取回判断结果，一并返回给用户。</a:t>
            </a:r>
          </a:p>
        </p:txBody>
      </p:sp>
      <p:sp>
        <p:nvSpPr>
          <p:cNvPr id="4" name="矩形 3"/>
          <p:cNvSpPr/>
          <p:nvPr/>
        </p:nvSpPr>
        <p:spPr>
          <a:xfrm>
            <a:off x="935001" y="1615237"/>
            <a:ext cx="1636987" cy="453457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2000" b="1" dirty="0">
                <a:solidFill>
                  <a:schemeClr val="bg1"/>
                </a:solidFill>
              </a:rPr>
              <a:t>Qing Cloud</a:t>
            </a:r>
          </a:p>
        </p:txBody>
      </p:sp>
    </p:spTree>
    <p:extLst>
      <p:ext uri="{BB962C8B-B14F-4D97-AF65-F5344CB8AC3E}">
        <p14:creationId xmlns:p14="http://schemas.microsoft.com/office/powerpoint/2010/main" val="2123416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en-US" altLang="zh-CN" dirty="0"/>
              <a:t>QnA &amp; Thx</a:t>
            </a:r>
            <a:endParaRPr kumimoji="1" lang="zh-CN" altLang="en-US" dirty="0"/>
          </a:p>
        </p:txBody>
      </p:sp>
      <p:pic>
        <p:nvPicPr>
          <p:cNvPr id="4" name="图片 3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600" y="6250656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468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806763" y="3854516"/>
            <a:ext cx="8084654" cy="1041761"/>
          </a:xfrm>
        </p:spPr>
        <p:txBody>
          <a:bodyPr/>
          <a:lstStyle/>
          <a:p>
            <a:r>
              <a:rPr kumimoji="1" lang="en-US" altLang="zh-CN" dirty="0"/>
              <a:t>THANK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YOU!</a:t>
            </a:r>
            <a:endParaRPr kumimoji="1" lang="zh-CN" altLang="en-US" dirty="0"/>
          </a:p>
        </p:txBody>
      </p:sp>
      <p:sp>
        <p:nvSpPr>
          <p:cNvPr id="7" name="文本占位符 1">
            <a:extLst>
              <a:ext uri="{FF2B5EF4-FFF2-40B4-BE49-F238E27FC236}">
                <a16:creationId xmlns:a16="http://schemas.microsoft.com/office/drawing/2014/main" id="{D882C53B-885F-4762-A394-80CDDA5422CF}"/>
              </a:ext>
            </a:extLst>
          </p:cNvPr>
          <p:cNvSpPr txBox="1">
            <a:spLocks/>
          </p:cNvSpPr>
          <p:nvPr/>
        </p:nvSpPr>
        <p:spPr>
          <a:xfrm>
            <a:off x="7818123" y="186339"/>
            <a:ext cx="6110314" cy="3236361"/>
          </a:xfrm>
          <a:prstGeom prst="rect">
            <a:avLst/>
          </a:prstGeom>
        </p:spPr>
        <p:txBody>
          <a:bodyPr anchor="t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5400" b="1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marL="6858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marL="11430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marL="16002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marL="20574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sz="8000" dirty="0"/>
              <a:t>连接自然</a:t>
            </a:r>
          </a:p>
          <a:p>
            <a:r>
              <a:rPr kumimoji="1" lang="zh-CN" altLang="en-US" sz="8000" dirty="0"/>
              <a:t>智惠农业</a:t>
            </a:r>
          </a:p>
        </p:txBody>
      </p:sp>
      <p:sp>
        <p:nvSpPr>
          <p:cNvPr id="8" name="文本占位符 2">
            <a:extLst>
              <a:ext uri="{FF2B5EF4-FFF2-40B4-BE49-F238E27FC236}">
                <a16:creationId xmlns:a16="http://schemas.microsoft.com/office/drawing/2014/main" id="{2F93D1FE-74D4-49A2-A969-AA1398165666}"/>
              </a:ext>
            </a:extLst>
          </p:cNvPr>
          <p:cNvSpPr txBox="1">
            <a:spLocks/>
          </p:cNvSpPr>
          <p:nvPr/>
        </p:nvSpPr>
        <p:spPr>
          <a:xfrm>
            <a:off x="7289770" y="3265873"/>
            <a:ext cx="4902230" cy="588643"/>
          </a:xfrm>
          <a:prstGeom prst="rect">
            <a:avLst/>
          </a:prstGeom>
        </p:spPr>
        <p:txBody>
          <a:bodyPr anchor="t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marL="6858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marL="11430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marL="16002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marL="20574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/>
              <a:t>——</a:t>
            </a:r>
            <a:r>
              <a:rPr kumimoji="1" lang="zh-CN" altLang="en-US" dirty="0"/>
              <a:t>物联网与办公自动化解决方案</a:t>
            </a:r>
          </a:p>
        </p:txBody>
      </p:sp>
      <p:sp>
        <p:nvSpPr>
          <p:cNvPr id="9" name="文本占位符 3">
            <a:extLst>
              <a:ext uri="{FF2B5EF4-FFF2-40B4-BE49-F238E27FC236}">
                <a16:creationId xmlns:a16="http://schemas.microsoft.com/office/drawing/2014/main" id="{A715E280-2B2F-4E9F-8B60-8A91932EA8D4}"/>
              </a:ext>
            </a:extLst>
          </p:cNvPr>
          <p:cNvSpPr txBox="1">
            <a:spLocks/>
          </p:cNvSpPr>
          <p:nvPr/>
        </p:nvSpPr>
        <p:spPr>
          <a:xfrm>
            <a:off x="806763" y="4969521"/>
            <a:ext cx="8084654" cy="1386027"/>
          </a:xfrm>
          <a:prstGeom prst="rect">
            <a:avLst/>
          </a:prstGeom>
        </p:spPr>
        <p:txBody>
          <a:bodyPr anchor="t"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charset="0"/>
              <a:buChar char="•"/>
              <a:defRPr sz="1400" b="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marL="6858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marL="11430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marL="16002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marL="20574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sz="2400" dirty="0"/>
              <a:t>第</a:t>
            </a:r>
            <a:r>
              <a:rPr kumimoji="1" lang="en-US" altLang="zh-CN" sz="2400" dirty="0"/>
              <a:t>3</a:t>
            </a:r>
            <a:r>
              <a:rPr kumimoji="1" lang="zh-CN" altLang="en-US" sz="2400" dirty="0"/>
              <a:t>组：爸爸说的都队</a:t>
            </a:r>
            <a:endParaRPr kumimoji="1" lang="en-US" altLang="zh-CN" sz="2400" dirty="0"/>
          </a:p>
          <a:p>
            <a:r>
              <a:rPr kumimoji="1" lang="zh-CN" altLang="en-US" sz="2400" dirty="0"/>
              <a:t>组员：谭璐、李宏仓、李桑郁</a:t>
            </a:r>
          </a:p>
        </p:txBody>
      </p:sp>
    </p:spTree>
    <p:extLst>
      <p:ext uri="{BB962C8B-B14F-4D97-AF65-F5344CB8AC3E}">
        <p14:creationId xmlns:p14="http://schemas.microsoft.com/office/powerpoint/2010/main" val="831768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/>
              <a:t>目录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>
          <a:xfrm>
            <a:off x="7219024" y="1693799"/>
            <a:ext cx="932642" cy="634634"/>
          </a:xfrm>
        </p:spPr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6"/>
          </p:nvPr>
        </p:nvSpPr>
        <p:spPr>
          <a:xfrm>
            <a:off x="8151665" y="1693799"/>
            <a:ext cx="3253563" cy="634634"/>
          </a:xfrm>
        </p:spPr>
        <p:txBody>
          <a:bodyPr/>
          <a:lstStyle/>
          <a:p>
            <a:r>
              <a:rPr kumimoji="1" lang="zh-CN" altLang="en-US" sz="3200" dirty="0"/>
              <a:t>我们做了什么？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7"/>
          </p:nvPr>
        </p:nvSpPr>
        <p:spPr>
          <a:xfrm>
            <a:off x="7219024" y="2602755"/>
            <a:ext cx="932642" cy="634634"/>
          </a:xfrm>
        </p:spPr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5" y="2602755"/>
            <a:ext cx="3253563" cy="634634"/>
          </a:xfrm>
        </p:spPr>
        <p:txBody>
          <a:bodyPr/>
          <a:lstStyle/>
          <a:p>
            <a:r>
              <a:rPr kumimoji="1" lang="zh-CN" altLang="en-US" sz="3200" dirty="0"/>
              <a:t>为什么要做这个？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9"/>
          </p:nvPr>
        </p:nvSpPr>
        <p:spPr>
          <a:xfrm>
            <a:off x="7219024" y="3511711"/>
            <a:ext cx="932642" cy="634634"/>
          </a:xfrm>
        </p:spPr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20"/>
          </p:nvPr>
        </p:nvSpPr>
        <p:spPr>
          <a:xfrm>
            <a:off x="8151665" y="3511711"/>
            <a:ext cx="3253563" cy="634634"/>
          </a:xfrm>
        </p:spPr>
        <p:txBody>
          <a:bodyPr/>
          <a:lstStyle/>
          <a:p>
            <a:r>
              <a:rPr kumimoji="1" lang="zh-CN" altLang="en-US" sz="3200" dirty="0"/>
              <a:t>怎么做的？</a:t>
            </a: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21"/>
          </p:nvPr>
        </p:nvSpPr>
        <p:spPr>
          <a:xfrm>
            <a:off x="7219024" y="4420667"/>
            <a:ext cx="932642" cy="634634"/>
          </a:xfrm>
        </p:spPr>
        <p:txBody>
          <a:bodyPr/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22"/>
          </p:nvPr>
        </p:nvSpPr>
        <p:spPr>
          <a:xfrm>
            <a:off x="8151665" y="4420667"/>
            <a:ext cx="3253563" cy="634634"/>
          </a:xfrm>
        </p:spPr>
        <p:txBody>
          <a:bodyPr/>
          <a:lstStyle/>
          <a:p>
            <a:r>
              <a:rPr kumimoji="1" lang="en-US" altLang="zh-CN" sz="3200" dirty="0"/>
              <a:t>QnA &amp; Thx</a:t>
            </a:r>
            <a:endParaRPr kumimoji="1"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93088109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我们做了什么？</a:t>
            </a:r>
          </a:p>
        </p:txBody>
      </p:sp>
    </p:spTree>
    <p:extLst>
      <p:ext uri="{BB962C8B-B14F-4D97-AF65-F5344CB8AC3E}">
        <p14:creationId xmlns:p14="http://schemas.microsoft.com/office/powerpoint/2010/main" val="486006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>
            <a:extLst>
              <a:ext uri="{FF2B5EF4-FFF2-40B4-BE49-F238E27FC236}">
                <a16:creationId xmlns:a16="http://schemas.microsoft.com/office/drawing/2014/main" id="{90A953A1-506F-4FEB-9778-5DA3320E0CDB}"/>
              </a:ext>
            </a:extLst>
          </p:cNvPr>
          <p:cNvSpPr/>
          <p:nvPr/>
        </p:nvSpPr>
        <p:spPr>
          <a:xfrm>
            <a:off x="313765" y="322729"/>
            <a:ext cx="2366682" cy="1407459"/>
          </a:xfrm>
          <a:prstGeom prst="round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3200" dirty="0"/>
              <a:t>ESP8266</a:t>
            </a:r>
            <a:endParaRPr kumimoji="1" lang="zh-CN" altLang="en-US" sz="3200" dirty="0"/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4A63FC6B-1FB6-43F3-83C2-F9B1459D16AC}"/>
              </a:ext>
            </a:extLst>
          </p:cNvPr>
          <p:cNvSpPr/>
          <p:nvPr/>
        </p:nvSpPr>
        <p:spPr>
          <a:xfrm>
            <a:off x="1837766" y="2299447"/>
            <a:ext cx="3200400" cy="2259106"/>
          </a:xfrm>
          <a:prstGeom prst="round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6000" dirty="0"/>
              <a:t>Excel</a:t>
            </a:r>
            <a:endParaRPr kumimoji="1" lang="zh-CN" altLang="en-US" sz="6000" dirty="0"/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9C5501E5-9EA1-42EB-9DF0-1A003F71EE83}"/>
              </a:ext>
            </a:extLst>
          </p:cNvPr>
          <p:cNvSpPr/>
          <p:nvPr/>
        </p:nvSpPr>
        <p:spPr>
          <a:xfrm>
            <a:off x="6248400" y="600634"/>
            <a:ext cx="3200400" cy="2259106"/>
          </a:xfrm>
          <a:prstGeom prst="round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6600" dirty="0"/>
              <a:t>青云</a:t>
            </a: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7CC3DD64-1A44-44A9-A6ED-D540457773AD}"/>
              </a:ext>
            </a:extLst>
          </p:cNvPr>
          <p:cNvSpPr/>
          <p:nvPr/>
        </p:nvSpPr>
        <p:spPr>
          <a:xfrm>
            <a:off x="6777318" y="3998260"/>
            <a:ext cx="3200400" cy="2259106"/>
          </a:xfrm>
          <a:prstGeom prst="round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3200" dirty="0"/>
              <a:t>微信公众号</a:t>
            </a: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8D8B87F5-18A0-4C86-BD2C-0D26244728AB}"/>
              </a:ext>
            </a:extLst>
          </p:cNvPr>
          <p:cNvSpPr/>
          <p:nvPr/>
        </p:nvSpPr>
        <p:spPr>
          <a:xfrm>
            <a:off x="8919880" y="2115670"/>
            <a:ext cx="1783976" cy="1030941"/>
          </a:xfrm>
          <a:prstGeom prst="round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神经网络</a:t>
            </a:r>
          </a:p>
        </p:txBody>
      </p:sp>
      <p:cxnSp>
        <p:nvCxnSpPr>
          <p:cNvPr id="10" name="连接符: 肘形 9">
            <a:extLst>
              <a:ext uri="{FF2B5EF4-FFF2-40B4-BE49-F238E27FC236}">
                <a16:creationId xmlns:a16="http://schemas.microsoft.com/office/drawing/2014/main" id="{1DAC6499-5973-4887-B76D-F5A20CD6AF53}"/>
              </a:ext>
            </a:extLst>
          </p:cNvPr>
          <p:cNvCxnSpPr>
            <a:cxnSpLocks/>
            <a:stCxn id="4" idx="3"/>
            <a:endCxn id="5" idx="0"/>
          </p:cNvCxnSpPr>
          <p:nvPr/>
        </p:nvCxnSpPr>
        <p:spPr>
          <a:xfrm>
            <a:off x="2680447" y="1026459"/>
            <a:ext cx="757519" cy="1272988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连接符: 肘形 12">
            <a:extLst>
              <a:ext uri="{FF2B5EF4-FFF2-40B4-BE49-F238E27FC236}">
                <a16:creationId xmlns:a16="http://schemas.microsoft.com/office/drawing/2014/main" id="{5D830354-9E88-4C18-8908-84E033C97E38}"/>
              </a:ext>
            </a:extLst>
          </p:cNvPr>
          <p:cNvCxnSpPr>
            <a:stCxn id="5" idx="3"/>
            <a:endCxn id="6" idx="1"/>
          </p:cNvCxnSpPr>
          <p:nvPr/>
        </p:nvCxnSpPr>
        <p:spPr>
          <a:xfrm flipV="1">
            <a:off x="5038166" y="1730187"/>
            <a:ext cx="1210234" cy="1698813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连接符: 肘形 14">
            <a:extLst>
              <a:ext uri="{FF2B5EF4-FFF2-40B4-BE49-F238E27FC236}">
                <a16:creationId xmlns:a16="http://schemas.microsoft.com/office/drawing/2014/main" id="{F5907DFE-7AF8-4465-9EEF-7CE5EF5F1474}"/>
              </a:ext>
            </a:extLst>
          </p:cNvPr>
          <p:cNvCxnSpPr>
            <a:cxnSpLocks/>
            <a:stCxn id="8" idx="2"/>
            <a:endCxn id="7" idx="0"/>
          </p:cNvCxnSpPr>
          <p:nvPr/>
        </p:nvCxnSpPr>
        <p:spPr>
          <a:xfrm rot="5400000">
            <a:off x="8668869" y="2855260"/>
            <a:ext cx="851649" cy="143435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连接符: 肘形 20">
            <a:extLst>
              <a:ext uri="{FF2B5EF4-FFF2-40B4-BE49-F238E27FC236}">
                <a16:creationId xmlns:a16="http://schemas.microsoft.com/office/drawing/2014/main" id="{175078E0-0A46-4FEA-A5A0-CFFA92596D3F}"/>
              </a:ext>
            </a:extLst>
          </p:cNvPr>
          <p:cNvCxnSpPr>
            <a:stCxn id="6" idx="2"/>
          </p:cNvCxnSpPr>
          <p:nvPr/>
        </p:nvCxnSpPr>
        <p:spPr>
          <a:xfrm rot="16200000" flipH="1">
            <a:off x="7756712" y="2951628"/>
            <a:ext cx="712695" cy="528918"/>
          </a:xfrm>
          <a:prstGeom prst="bentConnector3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85564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01-1 Excel</a:t>
            </a:r>
            <a:r>
              <a:rPr kumimoji="1" lang="zh-CN" altLang="en-US" dirty="0"/>
              <a:t>插件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506" y="1583184"/>
            <a:ext cx="5081715" cy="3691632"/>
          </a:xfrm>
          <a:prstGeom prst="roundRect">
            <a:avLst>
              <a:gd name="adj" fmla="val 236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1303" y="1583184"/>
            <a:ext cx="5925190" cy="3963628"/>
          </a:xfrm>
          <a:prstGeom prst="roundRect">
            <a:avLst>
              <a:gd name="adj" fmla="val 236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3192" y="1244996"/>
            <a:ext cx="5405615" cy="9547931"/>
          </a:xfrm>
          <a:prstGeom prst="roundRect">
            <a:avLst>
              <a:gd name="adj" fmla="val 236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616757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127" y="979628"/>
            <a:ext cx="10577890" cy="5098575"/>
          </a:xfrm>
          <a:prstGeom prst="roundRect">
            <a:avLst>
              <a:gd name="adj" fmla="val 236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01-2</a:t>
            </a:r>
            <a:r>
              <a:rPr kumimoji="1" lang="zh-CN" altLang="en-US" dirty="0"/>
              <a:t> 青云上搭建服务器与神经网络</a:t>
            </a:r>
          </a:p>
        </p:txBody>
      </p:sp>
    </p:spTree>
    <p:extLst>
      <p:ext uri="{BB962C8B-B14F-4D97-AF65-F5344CB8AC3E}">
        <p14:creationId xmlns:p14="http://schemas.microsoft.com/office/powerpoint/2010/main" val="1206266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01-3</a:t>
            </a:r>
            <a:r>
              <a:rPr kumimoji="1" lang="zh-CN" altLang="en-US" dirty="0"/>
              <a:t> </a:t>
            </a:r>
            <a:r>
              <a:rPr kumimoji="1" lang="en-US" altLang="zh-CN" dirty="0"/>
              <a:t>QnA Maker </a:t>
            </a:r>
            <a:r>
              <a:rPr kumimoji="1" lang="zh-CN" altLang="en-US" dirty="0"/>
              <a:t>对话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3371E1A-5464-4CB9-A43C-6733DF5F9E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6672" y="424488"/>
            <a:ext cx="3790476" cy="627619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63BE94E0-AF6B-4637-8DFE-3EFC4CA64C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125" y="1791723"/>
            <a:ext cx="7026711" cy="4189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083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01-4</a:t>
            </a:r>
            <a:r>
              <a:rPr kumimoji="1" lang="zh-CN" altLang="en-US" dirty="0"/>
              <a:t> 在微信中查询植物状态</a:t>
            </a:r>
          </a:p>
        </p:txBody>
      </p:sp>
      <p:pic>
        <p:nvPicPr>
          <p:cNvPr id="4" name="图片 3" descr="图片包含 屏幕截图&#10;&#10;已生成极高可信度的说明">
            <a:extLst>
              <a:ext uri="{FF2B5EF4-FFF2-40B4-BE49-F238E27FC236}">
                <a16:creationId xmlns:a16="http://schemas.microsoft.com/office/drawing/2014/main" id="{5677D726-ED86-45AB-AC44-B00227E098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2342" y="0"/>
            <a:ext cx="42608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782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>
          <a:xfrm>
            <a:off x="3975518" y="3122780"/>
            <a:ext cx="4742986" cy="825190"/>
          </a:xfrm>
        </p:spPr>
        <p:txBody>
          <a:bodyPr/>
          <a:lstStyle/>
          <a:p>
            <a:r>
              <a:rPr kumimoji="1" lang="zh-CN" altLang="en-US" dirty="0"/>
              <a:t>为什么要做这个？</a:t>
            </a:r>
          </a:p>
        </p:txBody>
      </p:sp>
    </p:spTree>
    <p:extLst>
      <p:ext uri="{BB962C8B-B14F-4D97-AF65-F5344CB8AC3E}">
        <p14:creationId xmlns:p14="http://schemas.microsoft.com/office/powerpoint/2010/main" val="777134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theme/theme1.xml><?xml version="1.0" encoding="utf-8"?>
<a:theme xmlns:a="http://schemas.openxmlformats.org/drawingml/2006/main" name="模板页面">
  <a:themeElements>
    <a:clrScheme name="自定义 39">
      <a:dk1>
        <a:srgbClr val="000000"/>
      </a:dk1>
      <a:lt1>
        <a:srgbClr val="FFFFFF"/>
      </a:lt1>
      <a:dk2>
        <a:srgbClr val="000000"/>
      </a:dk2>
      <a:lt2>
        <a:srgbClr val="FFFDFD"/>
      </a:lt2>
      <a:accent1>
        <a:srgbClr val="39A9DE"/>
      </a:accent1>
      <a:accent2>
        <a:srgbClr val="838FD4"/>
      </a:accent2>
      <a:accent3>
        <a:srgbClr val="41C0B8"/>
      </a:accent3>
      <a:accent4>
        <a:srgbClr val="91CE6F"/>
      </a:accent4>
      <a:accent5>
        <a:srgbClr val="A0CD4E"/>
      </a:accent5>
      <a:accent6>
        <a:srgbClr val="515151"/>
      </a:accent6>
      <a:hlink>
        <a:srgbClr val="0563C1"/>
      </a:hlink>
      <a:folHlink>
        <a:srgbClr val="954F72"/>
      </a:folHlink>
    </a:clrScheme>
    <a:fontScheme name="自定义 46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562</TotalTime>
  <Words>405</Words>
  <Application>Microsoft Office PowerPoint</Application>
  <PresentationFormat>宽屏</PresentationFormat>
  <Paragraphs>66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15</vt:i4>
      </vt:variant>
    </vt:vector>
  </HeadingPairs>
  <TitlesOfParts>
    <vt:vector size="21" baseType="lpstr">
      <vt:lpstr>Microsoft YaHei</vt:lpstr>
      <vt:lpstr>Microsoft YaHei</vt:lpstr>
      <vt:lpstr>Arial</vt:lpstr>
      <vt:lpstr>Segoe UI Light</vt:lpstr>
      <vt:lpstr>模板页面</vt:lpstr>
      <vt:lpstr>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OfficePLUS</dc:creator>
  <cp:keywords/>
  <dc:description/>
  <cp:lastModifiedBy>Sangyu Li</cp:lastModifiedBy>
  <cp:revision>115</cp:revision>
  <dcterms:created xsi:type="dcterms:W3CDTF">2015-08-18T02:51:41Z</dcterms:created>
  <dcterms:modified xsi:type="dcterms:W3CDTF">2018-06-03T03:57:17Z</dcterms:modified>
  <cp:category/>
</cp:coreProperties>
</file>

<file path=docProps/thumbnail.jpeg>
</file>